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4" d="100"/>
          <a:sy n="84" d="100"/>
        </p:scale>
        <p:origin x="1426" y="7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4525C7-75E1-47FA-BF96-C7B58DADD42B}" type="doc">
      <dgm:prSet loTypeId="urn:microsoft.com/office/officeart/2005/8/layout/list1" loCatId="list" qsTypeId="urn:microsoft.com/office/officeart/2005/8/quickstyle/simple4" qsCatId="simple" csTypeId="urn:microsoft.com/office/officeart/2005/8/colors/colorful5" csCatId="colorful"/>
      <dgm:spPr/>
      <dgm:t>
        <a:bodyPr/>
        <a:lstStyle/>
        <a:p>
          <a:endParaRPr lang="en-US"/>
        </a:p>
      </dgm:t>
    </dgm:pt>
    <dgm:pt modelId="{11CF32FF-C1B9-4AB9-AA2E-FAD8DBBC4669}">
      <dgm:prSet/>
      <dgm:spPr/>
      <dgm:t>
        <a:bodyPr/>
        <a:lstStyle/>
        <a:p>
          <a:r>
            <a:rPr lang="en-US"/>
            <a:t>Patrones de Diseño:</a:t>
          </a:r>
        </a:p>
      </dgm:t>
    </dgm:pt>
    <dgm:pt modelId="{186DBFB9-B187-4C67-98B6-E599535C1D55}" type="parTrans" cxnId="{843A8236-C85A-44C6-8175-BEAE2134CFC0}">
      <dgm:prSet/>
      <dgm:spPr/>
      <dgm:t>
        <a:bodyPr/>
        <a:lstStyle/>
        <a:p>
          <a:endParaRPr lang="en-US"/>
        </a:p>
      </dgm:t>
    </dgm:pt>
    <dgm:pt modelId="{D40222DC-3F58-4B79-91E9-62FDD9C8120B}" type="sibTrans" cxnId="{843A8236-C85A-44C6-8175-BEAE2134CFC0}">
      <dgm:prSet/>
      <dgm:spPr/>
      <dgm:t>
        <a:bodyPr/>
        <a:lstStyle/>
        <a:p>
          <a:endParaRPr lang="en-US"/>
        </a:p>
      </dgm:t>
    </dgm:pt>
    <dgm:pt modelId="{1942152D-2E6D-4329-A12E-20873BF1AB84}">
      <dgm:prSet/>
      <dgm:spPr/>
      <dgm:t>
        <a:bodyPr/>
        <a:lstStyle/>
        <a:p>
          <a:r>
            <a:rPr lang="en-US"/>
            <a:t>Foco en la solución de problemas específicos a nivel de clases y objetos.</a:t>
          </a:r>
        </a:p>
      </dgm:t>
    </dgm:pt>
    <dgm:pt modelId="{3FBD3341-742F-4D0A-9650-DF792FDDA6AD}" type="parTrans" cxnId="{F55679D8-F23E-403F-AAB0-E65C5852C68D}">
      <dgm:prSet/>
      <dgm:spPr/>
      <dgm:t>
        <a:bodyPr/>
        <a:lstStyle/>
        <a:p>
          <a:endParaRPr lang="en-US"/>
        </a:p>
      </dgm:t>
    </dgm:pt>
    <dgm:pt modelId="{1AA1997B-5E14-45C2-93A9-C65B8C8C57E4}" type="sibTrans" cxnId="{F55679D8-F23E-403F-AAB0-E65C5852C68D}">
      <dgm:prSet/>
      <dgm:spPr/>
      <dgm:t>
        <a:bodyPr/>
        <a:lstStyle/>
        <a:p>
          <a:endParaRPr lang="en-US"/>
        </a:p>
      </dgm:t>
    </dgm:pt>
    <dgm:pt modelId="{E673BCA0-F941-4010-A7C0-0CC3F3B593EE}">
      <dgm:prSet/>
      <dgm:spPr/>
      <dgm:t>
        <a:bodyPr/>
        <a:lstStyle/>
        <a:p>
          <a:r>
            <a:rPr lang="en-US"/>
            <a:t>Ejemplo: Singleton, Factory, Observer.</a:t>
          </a:r>
        </a:p>
      </dgm:t>
    </dgm:pt>
    <dgm:pt modelId="{A538F019-7C7F-471D-BDEA-79EFC2DEC6FE}" type="parTrans" cxnId="{8EE44BFF-7F34-4A29-863F-B84E3348F829}">
      <dgm:prSet/>
      <dgm:spPr/>
      <dgm:t>
        <a:bodyPr/>
        <a:lstStyle/>
        <a:p>
          <a:endParaRPr lang="en-US"/>
        </a:p>
      </dgm:t>
    </dgm:pt>
    <dgm:pt modelId="{5990BB4E-5644-4F34-9644-B14D7AD79130}" type="sibTrans" cxnId="{8EE44BFF-7F34-4A29-863F-B84E3348F829}">
      <dgm:prSet/>
      <dgm:spPr/>
      <dgm:t>
        <a:bodyPr/>
        <a:lstStyle/>
        <a:p>
          <a:endParaRPr lang="en-US"/>
        </a:p>
      </dgm:t>
    </dgm:pt>
    <dgm:pt modelId="{FD3F0063-77F9-43EC-AB59-EB13A08CA6A8}">
      <dgm:prSet/>
      <dgm:spPr/>
      <dgm:t>
        <a:bodyPr/>
        <a:lstStyle/>
        <a:p>
          <a:r>
            <a:rPr lang="en-US"/>
            <a:t>Patrones de Arquitectura:</a:t>
          </a:r>
        </a:p>
      </dgm:t>
    </dgm:pt>
    <dgm:pt modelId="{E0D9FBC5-A67B-41C6-B0BC-9E0D465054D0}" type="parTrans" cxnId="{6B1E48F2-1486-48C4-99D0-72DED587C861}">
      <dgm:prSet/>
      <dgm:spPr/>
      <dgm:t>
        <a:bodyPr/>
        <a:lstStyle/>
        <a:p>
          <a:endParaRPr lang="en-US"/>
        </a:p>
      </dgm:t>
    </dgm:pt>
    <dgm:pt modelId="{A5EACCD8-048B-4BB1-9C64-8BF75B89650E}" type="sibTrans" cxnId="{6B1E48F2-1486-48C4-99D0-72DED587C861}">
      <dgm:prSet/>
      <dgm:spPr/>
      <dgm:t>
        <a:bodyPr/>
        <a:lstStyle/>
        <a:p>
          <a:endParaRPr lang="en-US"/>
        </a:p>
      </dgm:t>
    </dgm:pt>
    <dgm:pt modelId="{79FA02A0-3B46-4840-A027-606EEF93932B}">
      <dgm:prSet/>
      <dgm:spPr/>
      <dgm:t>
        <a:bodyPr/>
        <a:lstStyle/>
        <a:p>
          <a:r>
            <a:rPr lang="en-US"/>
            <a:t>Foco en la estructura global de la aplicación.</a:t>
          </a:r>
        </a:p>
      </dgm:t>
    </dgm:pt>
    <dgm:pt modelId="{001F8572-B9A7-4906-9A38-F778B62603E5}" type="parTrans" cxnId="{9764A2E1-A99A-49D7-AD89-6FE67667B14D}">
      <dgm:prSet/>
      <dgm:spPr/>
      <dgm:t>
        <a:bodyPr/>
        <a:lstStyle/>
        <a:p>
          <a:endParaRPr lang="en-US"/>
        </a:p>
      </dgm:t>
    </dgm:pt>
    <dgm:pt modelId="{2CE370AC-9EB1-416B-8D8E-3C1A7CDF485A}" type="sibTrans" cxnId="{9764A2E1-A99A-49D7-AD89-6FE67667B14D}">
      <dgm:prSet/>
      <dgm:spPr/>
      <dgm:t>
        <a:bodyPr/>
        <a:lstStyle/>
        <a:p>
          <a:endParaRPr lang="en-US"/>
        </a:p>
      </dgm:t>
    </dgm:pt>
    <dgm:pt modelId="{47F96AA1-EC4E-444F-B564-AFC15F1E26C9}">
      <dgm:prSet/>
      <dgm:spPr/>
      <dgm:t>
        <a:bodyPr/>
        <a:lstStyle/>
        <a:p>
          <a:r>
            <a:rPr lang="en-US"/>
            <a:t>Ejemplo: MVC, Microservicios, Arquitectura en Capas.</a:t>
          </a:r>
        </a:p>
      </dgm:t>
    </dgm:pt>
    <dgm:pt modelId="{A3708720-122E-4645-B5D3-C9BB9927F712}" type="parTrans" cxnId="{DDA7A096-8605-4FBE-9BC6-A12A969AA71C}">
      <dgm:prSet/>
      <dgm:spPr/>
      <dgm:t>
        <a:bodyPr/>
        <a:lstStyle/>
        <a:p>
          <a:endParaRPr lang="en-US"/>
        </a:p>
      </dgm:t>
    </dgm:pt>
    <dgm:pt modelId="{71CD8D6B-968B-49CC-A0FB-ED54C6BD4B3B}" type="sibTrans" cxnId="{DDA7A096-8605-4FBE-9BC6-A12A969AA71C}">
      <dgm:prSet/>
      <dgm:spPr/>
      <dgm:t>
        <a:bodyPr/>
        <a:lstStyle/>
        <a:p>
          <a:endParaRPr lang="en-US"/>
        </a:p>
      </dgm:t>
    </dgm:pt>
    <dgm:pt modelId="{8F04D3EB-46D9-44E5-9B6C-00F37464FAFE}" type="pres">
      <dgm:prSet presAssocID="{E44525C7-75E1-47FA-BF96-C7B58DADD42B}" presName="linear" presStyleCnt="0">
        <dgm:presLayoutVars>
          <dgm:dir/>
          <dgm:animLvl val="lvl"/>
          <dgm:resizeHandles val="exact"/>
        </dgm:presLayoutVars>
      </dgm:prSet>
      <dgm:spPr/>
    </dgm:pt>
    <dgm:pt modelId="{00E3DC29-60EF-4B44-866F-BD47973B88DA}" type="pres">
      <dgm:prSet presAssocID="{11CF32FF-C1B9-4AB9-AA2E-FAD8DBBC4669}" presName="parentLin" presStyleCnt="0"/>
      <dgm:spPr/>
    </dgm:pt>
    <dgm:pt modelId="{4146A1C8-6D47-45A7-85F8-47BE5BB77A17}" type="pres">
      <dgm:prSet presAssocID="{11CF32FF-C1B9-4AB9-AA2E-FAD8DBBC4669}" presName="parentLeftMargin" presStyleLbl="node1" presStyleIdx="0" presStyleCnt="2"/>
      <dgm:spPr/>
    </dgm:pt>
    <dgm:pt modelId="{9ACE692B-9D22-430B-A7AA-E4F26DE1B00B}" type="pres">
      <dgm:prSet presAssocID="{11CF32FF-C1B9-4AB9-AA2E-FAD8DBBC4669}" presName="parentText" presStyleLbl="node1" presStyleIdx="0" presStyleCnt="2">
        <dgm:presLayoutVars>
          <dgm:chMax val="0"/>
          <dgm:bulletEnabled val="1"/>
        </dgm:presLayoutVars>
      </dgm:prSet>
      <dgm:spPr/>
    </dgm:pt>
    <dgm:pt modelId="{223D4E49-2690-42B3-B326-7797C841C83D}" type="pres">
      <dgm:prSet presAssocID="{11CF32FF-C1B9-4AB9-AA2E-FAD8DBBC4669}" presName="negativeSpace" presStyleCnt="0"/>
      <dgm:spPr/>
    </dgm:pt>
    <dgm:pt modelId="{9F84A347-8556-4A44-98E7-4EA8F653F101}" type="pres">
      <dgm:prSet presAssocID="{11CF32FF-C1B9-4AB9-AA2E-FAD8DBBC4669}" presName="childText" presStyleLbl="conFgAcc1" presStyleIdx="0" presStyleCnt="2">
        <dgm:presLayoutVars>
          <dgm:bulletEnabled val="1"/>
        </dgm:presLayoutVars>
      </dgm:prSet>
      <dgm:spPr/>
    </dgm:pt>
    <dgm:pt modelId="{3F8DE1A4-54B2-4EA8-91CF-D3D0309C5263}" type="pres">
      <dgm:prSet presAssocID="{D40222DC-3F58-4B79-91E9-62FDD9C8120B}" presName="spaceBetweenRectangles" presStyleCnt="0"/>
      <dgm:spPr/>
    </dgm:pt>
    <dgm:pt modelId="{8657906A-F3C7-4E7F-BF18-B6816350A4C9}" type="pres">
      <dgm:prSet presAssocID="{FD3F0063-77F9-43EC-AB59-EB13A08CA6A8}" presName="parentLin" presStyleCnt="0"/>
      <dgm:spPr/>
    </dgm:pt>
    <dgm:pt modelId="{34843DFB-1064-4412-8312-58C56FD7D860}" type="pres">
      <dgm:prSet presAssocID="{FD3F0063-77F9-43EC-AB59-EB13A08CA6A8}" presName="parentLeftMargin" presStyleLbl="node1" presStyleIdx="0" presStyleCnt="2"/>
      <dgm:spPr/>
    </dgm:pt>
    <dgm:pt modelId="{7A3A999F-01CD-4A3A-AABC-4F0C6E91519E}" type="pres">
      <dgm:prSet presAssocID="{FD3F0063-77F9-43EC-AB59-EB13A08CA6A8}" presName="parentText" presStyleLbl="node1" presStyleIdx="1" presStyleCnt="2">
        <dgm:presLayoutVars>
          <dgm:chMax val="0"/>
          <dgm:bulletEnabled val="1"/>
        </dgm:presLayoutVars>
      </dgm:prSet>
      <dgm:spPr/>
    </dgm:pt>
    <dgm:pt modelId="{73E197CD-CDAB-4770-A5D7-59A342CCBA36}" type="pres">
      <dgm:prSet presAssocID="{FD3F0063-77F9-43EC-AB59-EB13A08CA6A8}" presName="negativeSpace" presStyleCnt="0"/>
      <dgm:spPr/>
    </dgm:pt>
    <dgm:pt modelId="{70C8795B-B451-4253-BFB2-7480D42388F4}" type="pres">
      <dgm:prSet presAssocID="{FD3F0063-77F9-43EC-AB59-EB13A08CA6A8}" presName="childText" presStyleLbl="conFgAcc1" presStyleIdx="1" presStyleCnt="2">
        <dgm:presLayoutVars>
          <dgm:bulletEnabled val="1"/>
        </dgm:presLayoutVars>
      </dgm:prSet>
      <dgm:spPr/>
    </dgm:pt>
  </dgm:ptLst>
  <dgm:cxnLst>
    <dgm:cxn modelId="{4C47D92D-C96C-44BC-992D-1ED7FCDE7F57}" type="presOf" srcId="{11CF32FF-C1B9-4AB9-AA2E-FAD8DBBC4669}" destId="{9ACE692B-9D22-430B-A7AA-E4F26DE1B00B}" srcOrd="1" destOrd="0" presId="urn:microsoft.com/office/officeart/2005/8/layout/list1"/>
    <dgm:cxn modelId="{843A8236-C85A-44C6-8175-BEAE2134CFC0}" srcId="{E44525C7-75E1-47FA-BF96-C7B58DADD42B}" destId="{11CF32FF-C1B9-4AB9-AA2E-FAD8DBBC4669}" srcOrd="0" destOrd="0" parTransId="{186DBFB9-B187-4C67-98B6-E599535C1D55}" sibTransId="{D40222DC-3F58-4B79-91E9-62FDD9C8120B}"/>
    <dgm:cxn modelId="{0C2C0D3E-0C9F-4F13-805C-0DA3B964F604}" type="presOf" srcId="{79FA02A0-3B46-4840-A027-606EEF93932B}" destId="{70C8795B-B451-4253-BFB2-7480D42388F4}" srcOrd="0" destOrd="0" presId="urn:microsoft.com/office/officeart/2005/8/layout/list1"/>
    <dgm:cxn modelId="{47EA4A40-144D-44CE-90D7-FFFF9D1765F1}" type="presOf" srcId="{11CF32FF-C1B9-4AB9-AA2E-FAD8DBBC4669}" destId="{4146A1C8-6D47-45A7-85F8-47BE5BB77A17}" srcOrd="0" destOrd="0" presId="urn:microsoft.com/office/officeart/2005/8/layout/list1"/>
    <dgm:cxn modelId="{E5BAA191-55C4-4E25-82AE-11236009C361}" type="presOf" srcId="{FD3F0063-77F9-43EC-AB59-EB13A08CA6A8}" destId="{7A3A999F-01CD-4A3A-AABC-4F0C6E91519E}" srcOrd="1" destOrd="0" presId="urn:microsoft.com/office/officeart/2005/8/layout/list1"/>
    <dgm:cxn modelId="{DDA7A096-8605-4FBE-9BC6-A12A969AA71C}" srcId="{FD3F0063-77F9-43EC-AB59-EB13A08CA6A8}" destId="{47F96AA1-EC4E-444F-B564-AFC15F1E26C9}" srcOrd="1" destOrd="0" parTransId="{A3708720-122E-4645-B5D3-C9BB9927F712}" sibTransId="{71CD8D6B-968B-49CC-A0FB-ED54C6BD4B3B}"/>
    <dgm:cxn modelId="{A0DC7A9E-9AA7-407E-9F78-7AF6A59A2A96}" type="presOf" srcId="{47F96AA1-EC4E-444F-B564-AFC15F1E26C9}" destId="{70C8795B-B451-4253-BFB2-7480D42388F4}" srcOrd="0" destOrd="1" presId="urn:microsoft.com/office/officeart/2005/8/layout/list1"/>
    <dgm:cxn modelId="{F25C5EB0-73FE-4E75-9B6E-5F9CFADE6A63}" type="presOf" srcId="{1942152D-2E6D-4329-A12E-20873BF1AB84}" destId="{9F84A347-8556-4A44-98E7-4EA8F653F101}" srcOrd="0" destOrd="0" presId="urn:microsoft.com/office/officeart/2005/8/layout/list1"/>
    <dgm:cxn modelId="{653CEAB2-ED5C-40E8-BADA-D40B5FC43B80}" type="presOf" srcId="{E44525C7-75E1-47FA-BF96-C7B58DADD42B}" destId="{8F04D3EB-46D9-44E5-9B6C-00F37464FAFE}" srcOrd="0" destOrd="0" presId="urn:microsoft.com/office/officeart/2005/8/layout/list1"/>
    <dgm:cxn modelId="{F55679D8-F23E-403F-AAB0-E65C5852C68D}" srcId="{11CF32FF-C1B9-4AB9-AA2E-FAD8DBBC4669}" destId="{1942152D-2E6D-4329-A12E-20873BF1AB84}" srcOrd="0" destOrd="0" parTransId="{3FBD3341-742F-4D0A-9650-DF792FDDA6AD}" sibTransId="{1AA1997B-5E14-45C2-93A9-C65B8C8C57E4}"/>
    <dgm:cxn modelId="{9764A2E1-A99A-49D7-AD89-6FE67667B14D}" srcId="{FD3F0063-77F9-43EC-AB59-EB13A08CA6A8}" destId="{79FA02A0-3B46-4840-A027-606EEF93932B}" srcOrd="0" destOrd="0" parTransId="{001F8572-B9A7-4906-9A38-F778B62603E5}" sibTransId="{2CE370AC-9EB1-416B-8D8E-3C1A7CDF485A}"/>
    <dgm:cxn modelId="{461B94EB-77D6-446A-B925-BF750F9E9ECA}" type="presOf" srcId="{FD3F0063-77F9-43EC-AB59-EB13A08CA6A8}" destId="{34843DFB-1064-4412-8312-58C56FD7D860}" srcOrd="0" destOrd="0" presId="urn:microsoft.com/office/officeart/2005/8/layout/list1"/>
    <dgm:cxn modelId="{6B1E48F2-1486-48C4-99D0-72DED587C861}" srcId="{E44525C7-75E1-47FA-BF96-C7B58DADD42B}" destId="{FD3F0063-77F9-43EC-AB59-EB13A08CA6A8}" srcOrd="1" destOrd="0" parTransId="{E0D9FBC5-A67B-41C6-B0BC-9E0D465054D0}" sibTransId="{A5EACCD8-048B-4BB1-9C64-8BF75B89650E}"/>
    <dgm:cxn modelId="{D7E9DDF3-E1AD-4924-9A62-216B10BC111C}" type="presOf" srcId="{E673BCA0-F941-4010-A7C0-0CC3F3B593EE}" destId="{9F84A347-8556-4A44-98E7-4EA8F653F101}" srcOrd="0" destOrd="1" presId="urn:microsoft.com/office/officeart/2005/8/layout/list1"/>
    <dgm:cxn modelId="{8EE44BFF-7F34-4A29-863F-B84E3348F829}" srcId="{11CF32FF-C1B9-4AB9-AA2E-FAD8DBBC4669}" destId="{E673BCA0-F941-4010-A7C0-0CC3F3B593EE}" srcOrd="1" destOrd="0" parTransId="{A538F019-7C7F-471D-BDEA-79EFC2DEC6FE}" sibTransId="{5990BB4E-5644-4F34-9644-B14D7AD79130}"/>
    <dgm:cxn modelId="{5C802D5E-831F-4D9C-A330-698D11EF96A5}" type="presParOf" srcId="{8F04D3EB-46D9-44E5-9B6C-00F37464FAFE}" destId="{00E3DC29-60EF-4B44-866F-BD47973B88DA}" srcOrd="0" destOrd="0" presId="urn:microsoft.com/office/officeart/2005/8/layout/list1"/>
    <dgm:cxn modelId="{E964686B-6358-4DDD-A556-F8892B581257}" type="presParOf" srcId="{00E3DC29-60EF-4B44-866F-BD47973B88DA}" destId="{4146A1C8-6D47-45A7-85F8-47BE5BB77A17}" srcOrd="0" destOrd="0" presId="urn:microsoft.com/office/officeart/2005/8/layout/list1"/>
    <dgm:cxn modelId="{C34E830A-663C-4348-869A-3B8F5E661F13}" type="presParOf" srcId="{00E3DC29-60EF-4B44-866F-BD47973B88DA}" destId="{9ACE692B-9D22-430B-A7AA-E4F26DE1B00B}" srcOrd="1" destOrd="0" presId="urn:microsoft.com/office/officeart/2005/8/layout/list1"/>
    <dgm:cxn modelId="{E8E6685C-9D70-4192-915B-EE2573C1482C}" type="presParOf" srcId="{8F04D3EB-46D9-44E5-9B6C-00F37464FAFE}" destId="{223D4E49-2690-42B3-B326-7797C841C83D}" srcOrd="1" destOrd="0" presId="urn:microsoft.com/office/officeart/2005/8/layout/list1"/>
    <dgm:cxn modelId="{EBC5B083-D6FB-44B2-ADAD-723CA1CBBD51}" type="presParOf" srcId="{8F04D3EB-46D9-44E5-9B6C-00F37464FAFE}" destId="{9F84A347-8556-4A44-98E7-4EA8F653F101}" srcOrd="2" destOrd="0" presId="urn:microsoft.com/office/officeart/2005/8/layout/list1"/>
    <dgm:cxn modelId="{3F0F4294-56CC-44C5-9A5D-9DBDF034721A}" type="presParOf" srcId="{8F04D3EB-46D9-44E5-9B6C-00F37464FAFE}" destId="{3F8DE1A4-54B2-4EA8-91CF-D3D0309C5263}" srcOrd="3" destOrd="0" presId="urn:microsoft.com/office/officeart/2005/8/layout/list1"/>
    <dgm:cxn modelId="{3340F78A-D901-4692-B5BB-DADC1D10A277}" type="presParOf" srcId="{8F04D3EB-46D9-44E5-9B6C-00F37464FAFE}" destId="{8657906A-F3C7-4E7F-BF18-B6816350A4C9}" srcOrd="4" destOrd="0" presId="urn:microsoft.com/office/officeart/2005/8/layout/list1"/>
    <dgm:cxn modelId="{C02151C3-EDF4-47E1-B00A-02E9B031E9BD}" type="presParOf" srcId="{8657906A-F3C7-4E7F-BF18-B6816350A4C9}" destId="{34843DFB-1064-4412-8312-58C56FD7D860}" srcOrd="0" destOrd="0" presId="urn:microsoft.com/office/officeart/2005/8/layout/list1"/>
    <dgm:cxn modelId="{82B7BE2C-683F-48C4-B496-5122D40B295B}" type="presParOf" srcId="{8657906A-F3C7-4E7F-BF18-B6816350A4C9}" destId="{7A3A999F-01CD-4A3A-AABC-4F0C6E91519E}" srcOrd="1" destOrd="0" presId="urn:microsoft.com/office/officeart/2005/8/layout/list1"/>
    <dgm:cxn modelId="{775F3F7A-04E6-44C4-BB12-831AEE407A65}" type="presParOf" srcId="{8F04D3EB-46D9-44E5-9B6C-00F37464FAFE}" destId="{73E197CD-CDAB-4770-A5D7-59A342CCBA36}" srcOrd="5" destOrd="0" presId="urn:microsoft.com/office/officeart/2005/8/layout/list1"/>
    <dgm:cxn modelId="{03511417-7123-4317-93E2-976C50D7F32F}" type="presParOf" srcId="{8F04D3EB-46D9-44E5-9B6C-00F37464FAFE}" destId="{70C8795B-B451-4253-BFB2-7480D42388F4}"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925E59-9E93-4E1D-8B59-C48E00A45982}"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75ECAA96-075B-43C9-B3D2-B914D2B3F120}">
      <dgm:prSet/>
      <dgm:spPr/>
      <dgm:t>
        <a:bodyPr/>
        <a:lstStyle/>
        <a:p>
          <a:r>
            <a:rPr lang="en-US"/>
            <a:t>Importancia de comprender y aplicar correctamente ambos tipos de patrones.</a:t>
          </a:r>
        </a:p>
      </dgm:t>
    </dgm:pt>
    <dgm:pt modelId="{6D598AAB-C1D9-489C-A88C-67A05A8F6298}" type="parTrans" cxnId="{E1203DC4-E432-4760-8F4F-8F631BF31F1D}">
      <dgm:prSet/>
      <dgm:spPr/>
      <dgm:t>
        <a:bodyPr/>
        <a:lstStyle/>
        <a:p>
          <a:endParaRPr lang="en-US"/>
        </a:p>
      </dgm:t>
    </dgm:pt>
    <dgm:pt modelId="{EAEE3ADA-8317-4923-AC9F-D23A5BE86718}" type="sibTrans" cxnId="{E1203DC4-E432-4760-8F4F-8F631BF31F1D}">
      <dgm:prSet/>
      <dgm:spPr/>
      <dgm:t>
        <a:bodyPr/>
        <a:lstStyle/>
        <a:p>
          <a:endParaRPr lang="en-US"/>
        </a:p>
      </dgm:t>
    </dgm:pt>
    <dgm:pt modelId="{4AA14825-BBB0-451D-8E7C-5B4D2DA684D4}">
      <dgm:prSet/>
      <dgm:spPr/>
      <dgm:t>
        <a:bodyPr/>
        <a:lstStyle/>
        <a:p>
          <a:r>
            <a:rPr lang="en-US"/>
            <a:t>Mejora la calidad, mantenibilidad y escalabilidad del software.</a:t>
          </a:r>
        </a:p>
      </dgm:t>
    </dgm:pt>
    <dgm:pt modelId="{7758DD11-F7FA-4A7F-83E1-F2745171730A}" type="parTrans" cxnId="{1660E6CA-5E7F-41B7-B61C-023507ACB499}">
      <dgm:prSet/>
      <dgm:spPr/>
      <dgm:t>
        <a:bodyPr/>
        <a:lstStyle/>
        <a:p>
          <a:endParaRPr lang="en-US"/>
        </a:p>
      </dgm:t>
    </dgm:pt>
    <dgm:pt modelId="{8A6EB43A-3831-4EFB-8D17-603605DB8B02}" type="sibTrans" cxnId="{1660E6CA-5E7F-41B7-B61C-023507ACB499}">
      <dgm:prSet/>
      <dgm:spPr/>
      <dgm:t>
        <a:bodyPr/>
        <a:lstStyle/>
        <a:p>
          <a:endParaRPr lang="en-US"/>
        </a:p>
      </dgm:t>
    </dgm:pt>
    <dgm:pt modelId="{9F9BC55B-C448-42D9-9522-F7221677E3C0}">
      <dgm:prSet/>
      <dgm:spPr/>
      <dgm:t>
        <a:bodyPr/>
        <a:lstStyle/>
        <a:p>
          <a:r>
            <a:rPr lang="en-US"/>
            <a:t>Fomenta buenas prácticas de desarrollo.</a:t>
          </a:r>
        </a:p>
      </dgm:t>
    </dgm:pt>
    <dgm:pt modelId="{98025AA6-CF5B-4404-A48E-B12F9F5F6E0D}" type="parTrans" cxnId="{3CB8CF65-0FAB-4106-BAD3-8EBDFD46BE9E}">
      <dgm:prSet/>
      <dgm:spPr/>
      <dgm:t>
        <a:bodyPr/>
        <a:lstStyle/>
        <a:p>
          <a:endParaRPr lang="en-US"/>
        </a:p>
      </dgm:t>
    </dgm:pt>
    <dgm:pt modelId="{3323D3AE-B468-49C4-AEDB-E799E6D7A794}" type="sibTrans" cxnId="{3CB8CF65-0FAB-4106-BAD3-8EBDFD46BE9E}">
      <dgm:prSet/>
      <dgm:spPr/>
      <dgm:t>
        <a:bodyPr/>
        <a:lstStyle/>
        <a:p>
          <a:endParaRPr lang="en-US"/>
        </a:p>
      </dgm:t>
    </dgm:pt>
    <dgm:pt modelId="{C124D167-2441-4B20-899D-0A58AFFEF363}" type="pres">
      <dgm:prSet presAssocID="{D8925E59-9E93-4E1D-8B59-C48E00A45982}" presName="vert0" presStyleCnt="0">
        <dgm:presLayoutVars>
          <dgm:dir/>
          <dgm:animOne val="branch"/>
          <dgm:animLvl val="lvl"/>
        </dgm:presLayoutVars>
      </dgm:prSet>
      <dgm:spPr/>
    </dgm:pt>
    <dgm:pt modelId="{AAAD7872-190F-40E7-92C7-91E394820F12}" type="pres">
      <dgm:prSet presAssocID="{75ECAA96-075B-43C9-B3D2-B914D2B3F120}" presName="thickLine" presStyleLbl="alignNode1" presStyleIdx="0" presStyleCnt="3"/>
      <dgm:spPr/>
    </dgm:pt>
    <dgm:pt modelId="{130F573A-A5CA-4C63-A842-6B98FFE71BA6}" type="pres">
      <dgm:prSet presAssocID="{75ECAA96-075B-43C9-B3D2-B914D2B3F120}" presName="horz1" presStyleCnt="0"/>
      <dgm:spPr/>
    </dgm:pt>
    <dgm:pt modelId="{A91E2625-E5FC-49D8-AB69-D04AB83DD24A}" type="pres">
      <dgm:prSet presAssocID="{75ECAA96-075B-43C9-B3D2-B914D2B3F120}" presName="tx1" presStyleLbl="revTx" presStyleIdx="0" presStyleCnt="3"/>
      <dgm:spPr/>
    </dgm:pt>
    <dgm:pt modelId="{A39725AA-E1D2-4038-BEE7-6A173AB5530E}" type="pres">
      <dgm:prSet presAssocID="{75ECAA96-075B-43C9-B3D2-B914D2B3F120}" presName="vert1" presStyleCnt="0"/>
      <dgm:spPr/>
    </dgm:pt>
    <dgm:pt modelId="{08716A25-4D68-4C75-B461-C78086F35209}" type="pres">
      <dgm:prSet presAssocID="{4AA14825-BBB0-451D-8E7C-5B4D2DA684D4}" presName="thickLine" presStyleLbl="alignNode1" presStyleIdx="1" presStyleCnt="3"/>
      <dgm:spPr/>
    </dgm:pt>
    <dgm:pt modelId="{6D455DDD-4015-4D10-A966-88178DED84E1}" type="pres">
      <dgm:prSet presAssocID="{4AA14825-BBB0-451D-8E7C-5B4D2DA684D4}" presName="horz1" presStyleCnt="0"/>
      <dgm:spPr/>
    </dgm:pt>
    <dgm:pt modelId="{58A1CF13-2BDD-4807-8448-D00B47DF47D2}" type="pres">
      <dgm:prSet presAssocID="{4AA14825-BBB0-451D-8E7C-5B4D2DA684D4}" presName="tx1" presStyleLbl="revTx" presStyleIdx="1" presStyleCnt="3"/>
      <dgm:spPr/>
    </dgm:pt>
    <dgm:pt modelId="{5E333C0C-0410-4B08-B581-9FC37710AA66}" type="pres">
      <dgm:prSet presAssocID="{4AA14825-BBB0-451D-8E7C-5B4D2DA684D4}" presName="vert1" presStyleCnt="0"/>
      <dgm:spPr/>
    </dgm:pt>
    <dgm:pt modelId="{73EF86D3-CF56-4C2D-BFFC-9264070D24F0}" type="pres">
      <dgm:prSet presAssocID="{9F9BC55B-C448-42D9-9522-F7221677E3C0}" presName="thickLine" presStyleLbl="alignNode1" presStyleIdx="2" presStyleCnt="3"/>
      <dgm:spPr/>
    </dgm:pt>
    <dgm:pt modelId="{5AFBD865-760B-4205-848A-FFC988CF4D4E}" type="pres">
      <dgm:prSet presAssocID="{9F9BC55B-C448-42D9-9522-F7221677E3C0}" presName="horz1" presStyleCnt="0"/>
      <dgm:spPr/>
    </dgm:pt>
    <dgm:pt modelId="{97BA05D3-824F-474D-B323-A35E53B60826}" type="pres">
      <dgm:prSet presAssocID="{9F9BC55B-C448-42D9-9522-F7221677E3C0}" presName="tx1" presStyleLbl="revTx" presStyleIdx="2" presStyleCnt="3"/>
      <dgm:spPr/>
    </dgm:pt>
    <dgm:pt modelId="{CCF51076-8602-4526-A4C5-F3CC9EBCDCAB}" type="pres">
      <dgm:prSet presAssocID="{9F9BC55B-C448-42D9-9522-F7221677E3C0}" presName="vert1" presStyleCnt="0"/>
      <dgm:spPr/>
    </dgm:pt>
  </dgm:ptLst>
  <dgm:cxnLst>
    <dgm:cxn modelId="{95C2C30B-18E4-4D09-94BE-A4D1D5C4C333}" type="presOf" srcId="{75ECAA96-075B-43C9-B3D2-B914D2B3F120}" destId="{A91E2625-E5FC-49D8-AB69-D04AB83DD24A}" srcOrd="0" destOrd="0" presId="urn:microsoft.com/office/officeart/2008/layout/LinedList"/>
    <dgm:cxn modelId="{80B45B3D-6614-440D-9296-D7182E65B09D}" type="presOf" srcId="{4AA14825-BBB0-451D-8E7C-5B4D2DA684D4}" destId="{58A1CF13-2BDD-4807-8448-D00B47DF47D2}" srcOrd="0" destOrd="0" presId="urn:microsoft.com/office/officeart/2008/layout/LinedList"/>
    <dgm:cxn modelId="{3CB8CF65-0FAB-4106-BAD3-8EBDFD46BE9E}" srcId="{D8925E59-9E93-4E1D-8B59-C48E00A45982}" destId="{9F9BC55B-C448-42D9-9522-F7221677E3C0}" srcOrd="2" destOrd="0" parTransId="{98025AA6-CF5B-4404-A48E-B12F9F5F6E0D}" sibTransId="{3323D3AE-B468-49C4-AEDB-E799E6D7A794}"/>
    <dgm:cxn modelId="{323F2273-83AE-4236-9AC0-CEAFC03C34B1}" type="presOf" srcId="{9F9BC55B-C448-42D9-9522-F7221677E3C0}" destId="{97BA05D3-824F-474D-B323-A35E53B60826}" srcOrd="0" destOrd="0" presId="urn:microsoft.com/office/officeart/2008/layout/LinedList"/>
    <dgm:cxn modelId="{E1203DC4-E432-4760-8F4F-8F631BF31F1D}" srcId="{D8925E59-9E93-4E1D-8B59-C48E00A45982}" destId="{75ECAA96-075B-43C9-B3D2-B914D2B3F120}" srcOrd="0" destOrd="0" parTransId="{6D598AAB-C1D9-489C-A88C-67A05A8F6298}" sibTransId="{EAEE3ADA-8317-4923-AC9F-D23A5BE86718}"/>
    <dgm:cxn modelId="{1660E6CA-5E7F-41B7-B61C-023507ACB499}" srcId="{D8925E59-9E93-4E1D-8B59-C48E00A45982}" destId="{4AA14825-BBB0-451D-8E7C-5B4D2DA684D4}" srcOrd="1" destOrd="0" parTransId="{7758DD11-F7FA-4A7F-83E1-F2745171730A}" sibTransId="{8A6EB43A-3831-4EFB-8D17-603605DB8B02}"/>
    <dgm:cxn modelId="{A4B61ECC-0211-4CB2-8BD4-F97C97786766}" type="presOf" srcId="{D8925E59-9E93-4E1D-8B59-C48E00A45982}" destId="{C124D167-2441-4B20-899D-0A58AFFEF363}" srcOrd="0" destOrd="0" presId="urn:microsoft.com/office/officeart/2008/layout/LinedList"/>
    <dgm:cxn modelId="{772A68BC-E420-45E0-AC50-1D31B24CA972}" type="presParOf" srcId="{C124D167-2441-4B20-899D-0A58AFFEF363}" destId="{AAAD7872-190F-40E7-92C7-91E394820F12}" srcOrd="0" destOrd="0" presId="urn:microsoft.com/office/officeart/2008/layout/LinedList"/>
    <dgm:cxn modelId="{8D136172-502D-46E1-8666-DE627AF76216}" type="presParOf" srcId="{C124D167-2441-4B20-899D-0A58AFFEF363}" destId="{130F573A-A5CA-4C63-A842-6B98FFE71BA6}" srcOrd="1" destOrd="0" presId="urn:microsoft.com/office/officeart/2008/layout/LinedList"/>
    <dgm:cxn modelId="{515E64E7-8BAD-4F58-A681-FBF9E1715E93}" type="presParOf" srcId="{130F573A-A5CA-4C63-A842-6B98FFE71BA6}" destId="{A91E2625-E5FC-49D8-AB69-D04AB83DD24A}" srcOrd="0" destOrd="0" presId="urn:microsoft.com/office/officeart/2008/layout/LinedList"/>
    <dgm:cxn modelId="{479E59A0-97EA-4237-BA86-DFB7428E744A}" type="presParOf" srcId="{130F573A-A5CA-4C63-A842-6B98FFE71BA6}" destId="{A39725AA-E1D2-4038-BEE7-6A173AB5530E}" srcOrd="1" destOrd="0" presId="urn:microsoft.com/office/officeart/2008/layout/LinedList"/>
    <dgm:cxn modelId="{33240CC8-99F4-4803-87B2-1B3B8F89B132}" type="presParOf" srcId="{C124D167-2441-4B20-899D-0A58AFFEF363}" destId="{08716A25-4D68-4C75-B461-C78086F35209}" srcOrd="2" destOrd="0" presId="urn:microsoft.com/office/officeart/2008/layout/LinedList"/>
    <dgm:cxn modelId="{637FBA31-1D1C-4141-AC9D-D362A9D111EF}" type="presParOf" srcId="{C124D167-2441-4B20-899D-0A58AFFEF363}" destId="{6D455DDD-4015-4D10-A966-88178DED84E1}" srcOrd="3" destOrd="0" presId="urn:microsoft.com/office/officeart/2008/layout/LinedList"/>
    <dgm:cxn modelId="{9CC70158-52B8-4CBA-9B3D-64AEF9BF067B}" type="presParOf" srcId="{6D455DDD-4015-4D10-A966-88178DED84E1}" destId="{58A1CF13-2BDD-4807-8448-D00B47DF47D2}" srcOrd="0" destOrd="0" presId="urn:microsoft.com/office/officeart/2008/layout/LinedList"/>
    <dgm:cxn modelId="{21631303-A35E-430C-BE0C-1DA347343D6B}" type="presParOf" srcId="{6D455DDD-4015-4D10-A966-88178DED84E1}" destId="{5E333C0C-0410-4B08-B581-9FC37710AA66}" srcOrd="1" destOrd="0" presId="urn:microsoft.com/office/officeart/2008/layout/LinedList"/>
    <dgm:cxn modelId="{F04D87BC-7DFA-4559-AC8F-19A4F3B37905}" type="presParOf" srcId="{C124D167-2441-4B20-899D-0A58AFFEF363}" destId="{73EF86D3-CF56-4C2D-BFFC-9264070D24F0}" srcOrd="4" destOrd="0" presId="urn:microsoft.com/office/officeart/2008/layout/LinedList"/>
    <dgm:cxn modelId="{1254138C-35EE-45C7-8651-B2F685AC8514}" type="presParOf" srcId="{C124D167-2441-4B20-899D-0A58AFFEF363}" destId="{5AFBD865-760B-4205-848A-FFC988CF4D4E}" srcOrd="5" destOrd="0" presId="urn:microsoft.com/office/officeart/2008/layout/LinedList"/>
    <dgm:cxn modelId="{7AC5FE34-61C8-49BA-8B15-051C4C42E0F5}" type="presParOf" srcId="{5AFBD865-760B-4205-848A-FFC988CF4D4E}" destId="{97BA05D3-824F-474D-B323-A35E53B60826}" srcOrd="0" destOrd="0" presId="urn:microsoft.com/office/officeart/2008/layout/LinedList"/>
    <dgm:cxn modelId="{B80F9E91-022E-4E33-8098-991D46080799}" type="presParOf" srcId="{5AFBD865-760B-4205-848A-FFC988CF4D4E}" destId="{CCF51076-8602-4526-A4C5-F3CC9EBCDCA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84A347-8556-4A44-98E7-4EA8F653F101}">
      <dsp:nvSpPr>
        <dsp:cNvPr id="0" name=""/>
        <dsp:cNvSpPr/>
      </dsp:nvSpPr>
      <dsp:spPr>
        <a:xfrm>
          <a:off x="0" y="509472"/>
          <a:ext cx="5000124" cy="2318400"/>
        </a:xfrm>
        <a:prstGeom prst="rect">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8065" tIns="479044" rIns="388065"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a:t>Foco en la solución de problemas específicos a nivel de clases y objetos.</a:t>
          </a:r>
        </a:p>
        <a:p>
          <a:pPr marL="228600" lvl="1" indent="-228600" algn="l" defTabSz="1022350">
            <a:lnSpc>
              <a:spcPct val="90000"/>
            </a:lnSpc>
            <a:spcBef>
              <a:spcPct val="0"/>
            </a:spcBef>
            <a:spcAft>
              <a:spcPct val="15000"/>
            </a:spcAft>
            <a:buChar char="•"/>
          </a:pPr>
          <a:r>
            <a:rPr lang="en-US" sz="2300" kern="1200"/>
            <a:t>Ejemplo: Singleton, Factory, Observer.</a:t>
          </a:r>
        </a:p>
      </dsp:txBody>
      <dsp:txXfrm>
        <a:off x="0" y="509472"/>
        <a:ext cx="5000124" cy="2318400"/>
      </dsp:txXfrm>
    </dsp:sp>
    <dsp:sp modelId="{9ACE692B-9D22-430B-A7AA-E4F26DE1B00B}">
      <dsp:nvSpPr>
        <dsp:cNvPr id="0" name=""/>
        <dsp:cNvSpPr/>
      </dsp:nvSpPr>
      <dsp:spPr>
        <a:xfrm>
          <a:off x="250006" y="169992"/>
          <a:ext cx="3500086" cy="678960"/>
        </a:xfrm>
        <a:prstGeom prst="roundRect">
          <a:avLst/>
        </a:prstGeom>
        <a:gradFill rotWithShape="0">
          <a:gsLst>
            <a:gs pos="0">
              <a:schemeClr val="accent5">
                <a:hueOff val="0"/>
                <a:satOff val="0"/>
                <a:lumOff val="0"/>
                <a:alphaOff val="0"/>
                <a:tint val="100000"/>
                <a:shade val="100000"/>
                <a:satMod val="130000"/>
              </a:schemeClr>
            </a:gs>
            <a:gs pos="100000">
              <a:schemeClr val="accent5">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2295" tIns="0" rIns="132295" bIns="0" numCol="1" spcCol="1270" anchor="ctr" anchorCtr="0">
          <a:noAutofit/>
        </a:bodyPr>
        <a:lstStyle/>
        <a:p>
          <a:pPr marL="0" lvl="0" indent="0" algn="l" defTabSz="1022350">
            <a:lnSpc>
              <a:spcPct val="90000"/>
            </a:lnSpc>
            <a:spcBef>
              <a:spcPct val="0"/>
            </a:spcBef>
            <a:spcAft>
              <a:spcPct val="35000"/>
            </a:spcAft>
            <a:buNone/>
          </a:pPr>
          <a:r>
            <a:rPr lang="en-US" sz="2300" kern="1200"/>
            <a:t>Patrones de Diseño:</a:t>
          </a:r>
        </a:p>
      </dsp:txBody>
      <dsp:txXfrm>
        <a:off x="283150" y="203136"/>
        <a:ext cx="3433798" cy="612672"/>
      </dsp:txXfrm>
    </dsp:sp>
    <dsp:sp modelId="{70C8795B-B451-4253-BFB2-7480D42388F4}">
      <dsp:nvSpPr>
        <dsp:cNvPr id="0" name=""/>
        <dsp:cNvSpPr/>
      </dsp:nvSpPr>
      <dsp:spPr>
        <a:xfrm>
          <a:off x="0" y="3291552"/>
          <a:ext cx="5000124" cy="1992375"/>
        </a:xfrm>
        <a:prstGeom prst="rect">
          <a:avLst/>
        </a:prstGeom>
        <a:solidFill>
          <a:schemeClr val="lt1">
            <a:alpha val="90000"/>
            <a:hueOff val="0"/>
            <a:satOff val="0"/>
            <a:lumOff val="0"/>
            <a:alphaOff val="0"/>
          </a:schemeClr>
        </a:solidFill>
        <a:ln w="9525" cap="flat" cmpd="sng" algn="ctr">
          <a:solidFill>
            <a:schemeClr val="accent5">
              <a:hueOff val="-9933876"/>
              <a:satOff val="39811"/>
              <a:lumOff val="8628"/>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8065" tIns="479044" rIns="388065"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a:t>Foco en la estructura global de la aplicación.</a:t>
          </a:r>
        </a:p>
        <a:p>
          <a:pPr marL="228600" lvl="1" indent="-228600" algn="l" defTabSz="1022350">
            <a:lnSpc>
              <a:spcPct val="90000"/>
            </a:lnSpc>
            <a:spcBef>
              <a:spcPct val="0"/>
            </a:spcBef>
            <a:spcAft>
              <a:spcPct val="15000"/>
            </a:spcAft>
            <a:buChar char="•"/>
          </a:pPr>
          <a:r>
            <a:rPr lang="en-US" sz="2300" kern="1200"/>
            <a:t>Ejemplo: MVC, Microservicios, Arquitectura en Capas.</a:t>
          </a:r>
        </a:p>
      </dsp:txBody>
      <dsp:txXfrm>
        <a:off x="0" y="3291552"/>
        <a:ext cx="5000124" cy="1992375"/>
      </dsp:txXfrm>
    </dsp:sp>
    <dsp:sp modelId="{7A3A999F-01CD-4A3A-AABC-4F0C6E91519E}">
      <dsp:nvSpPr>
        <dsp:cNvPr id="0" name=""/>
        <dsp:cNvSpPr/>
      </dsp:nvSpPr>
      <dsp:spPr>
        <a:xfrm>
          <a:off x="250006" y="2952072"/>
          <a:ext cx="3500086" cy="678960"/>
        </a:xfrm>
        <a:prstGeom prst="roundRect">
          <a:avLst/>
        </a:prstGeom>
        <a:gradFill rotWithShape="0">
          <a:gsLst>
            <a:gs pos="0">
              <a:schemeClr val="accent5">
                <a:hueOff val="-9933876"/>
                <a:satOff val="39811"/>
                <a:lumOff val="8628"/>
                <a:alphaOff val="0"/>
                <a:tint val="100000"/>
                <a:shade val="100000"/>
                <a:satMod val="130000"/>
              </a:schemeClr>
            </a:gs>
            <a:gs pos="100000">
              <a:schemeClr val="accent5">
                <a:hueOff val="-9933876"/>
                <a:satOff val="39811"/>
                <a:lumOff val="8628"/>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2295" tIns="0" rIns="132295" bIns="0" numCol="1" spcCol="1270" anchor="ctr" anchorCtr="0">
          <a:noAutofit/>
        </a:bodyPr>
        <a:lstStyle/>
        <a:p>
          <a:pPr marL="0" lvl="0" indent="0" algn="l" defTabSz="1022350">
            <a:lnSpc>
              <a:spcPct val="90000"/>
            </a:lnSpc>
            <a:spcBef>
              <a:spcPct val="0"/>
            </a:spcBef>
            <a:spcAft>
              <a:spcPct val="35000"/>
            </a:spcAft>
            <a:buNone/>
          </a:pPr>
          <a:r>
            <a:rPr lang="en-US" sz="2300" kern="1200"/>
            <a:t>Patrones de Arquitectura:</a:t>
          </a:r>
        </a:p>
      </dsp:txBody>
      <dsp:txXfrm>
        <a:off x="283150" y="2985216"/>
        <a:ext cx="3433798"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AD7872-190F-40E7-92C7-91E394820F12}">
      <dsp:nvSpPr>
        <dsp:cNvPr id="0" name=""/>
        <dsp:cNvSpPr/>
      </dsp:nvSpPr>
      <dsp:spPr>
        <a:xfrm>
          <a:off x="0" y="2663"/>
          <a:ext cx="5000124" cy="0"/>
        </a:xfrm>
        <a:prstGeom prst="line">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91E2625-E5FC-49D8-AB69-D04AB83DD24A}">
      <dsp:nvSpPr>
        <dsp:cNvPr id="0" name=""/>
        <dsp:cNvSpPr/>
      </dsp:nvSpPr>
      <dsp:spPr>
        <a:xfrm>
          <a:off x="0" y="2663"/>
          <a:ext cx="5000124" cy="1816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Importancia de comprender y aplicar correctamente ambos tipos de patrones.</a:t>
          </a:r>
        </a:p>
      </dsp:txBody>
      <dsp:txXfrm>
        <a:off x="0" y="2663"/>
        <a:ext cx="5000124" cy="1816197"/>
      </dsp:txXfrm>
    </dsp:sp>
    <dsp:sp modelId="{08716A25-4D68-4C75-B461-C78086F35209}">
      <dsp:nvSpPr>
        <dsp:cNvPr id="0" name=""/>
        <dsp:cNvSpPr/>
      </dsp:nvSpPr>
      <dsp:spPr>
        <a:xfrm>
          <a:off x="0" y="1818861"/>
          <a:ext cx="5000124" cy="0"/>
        </a:xfrm>
        <a:prstGeom prst="line">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58A1CF13-2BDD-4807-8448-D00B47DF47D2}">
      <dsp:nvSpPr>
        <dsp:cNvPr id="0" name=""/>
        <dsp:cNvSpPr/>
      </dsp:nvSpPr>
      <dsp:spPr>
        <a:xfrm>
          <a:off x="0" y="1818861"/>
          <a:ext cx="5000124" cy="1816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Mejora la calidad, mantenibilidad y escalabilidad del software.</a:t>
          </a:r>
        </a:p>
      </dsp:txBody>
      <dsp:txXfrm>
        <a:off x="0" y="1818861"/>
        <a:ext cx="5000124" cy="1816197"/>
      </dsp:txXfrm>
    </dsp:sp>
    <dsp:sp modelId="{73EF86D3-CF56-4C2D-BFFC-9264070D24F0}">
      <dsp:nvSpPr>
        <dsp:cNvPr id="0" name=""/>
        <dsp:cNvSpPr/>
      </dsp:nvSpPr>
      <dsp:spPr>
        <a:xfrm>
          <a:off x="0" y="3635058"/>
          <a:ext cx="5000124" cy="0"/>
        </a:xfrm>
        <a:prstGeom prst="line">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w="9525" cap="flat" cmpd="sng" algn="ctr">
          <a:solidFill>
            <a:schemeClr val="accent4">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97BA05D3-824F-474D-B323-A35E53B60826}">
      <dsp:nvSpPr>
        <dsp:cNvPr id="0" name=""/>
        <dsp:cNvSpPr/>
      </dsp:nvSpPr>
      <dsp:spPr>
        <a:xfrm>
          <a:off x="0" y="3635058"/>
          <a:ext cx="5000124" cy="1816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a:t>Fomenta buenas prácticas de desarrollo.</a:t>
          </a:r>
        </a:p>
      </dsp:txBody>
      <dsp:txXfrm>
        <a:off x="0" y="3635058"/>
        <a:ext cx="5000124" cy="1816197"/>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eg>
</file>

<file path=ppt/media/image4.png>
</file>

<file path=ppt/media/image5.jpe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92F816-4029-4E7B-B126-94906319EE4C}" type="datetimeFigureOut">
              <a:rPr lang="es-CO" smtClean="0"/>
              <a:t>20/06/2024</a:t>
            </a:fld>
            <a:endParaRPr lang="es-CO"/>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B1F4B1-99C6-4412-B7FE-74C3DF076CC8}" type="slidenum">
              <a:rPr lang="es-CO" smtClean="0"/>
              <a:t>‹#›</a:t>
            </a:fld>
            <a:endParaRPr lang="es-CO"/>
          </a:p>
        </p:txBody>
      </p:sp>
    </p:spTree>
    <p:extLst>
      <p:ext uri="{BB962C8B-B14F-4D97-AF65-F5344CB8AC3E}">
        <p14:creationId xmlns:p14="http://schemas.microsoft.com/office/powerpoint/2010/main" val="32158566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fld id="{D7B1F4B1-99C6-4412-B7FE-74C3DF076CC8}" type="slidenum">
              <a:rPr lang="es-CO" smtClean="0"/>
              <a:t>1</a:t>
            </a:fld>
            <a:endParaRPr lang="es-CO"/>
          </a:p>
        </p:txBody>
      </p:sp>
    </p:spTree>
    <p:extLst>
      <p:ext uri="{BB962C8B-B14F-4D97-AF65-F5344CB8AC3E}">
        <p14:creationId xmlns:p14="http://schemas.microsoft.com/office/powerpoint/2010/main" val="2891967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Cubos abstractos isométricos">
            <a:extLst>
              <a:ext uri="{FF2B5EF4-FFF2-40B4-BE49-F238E27FC236}">
                <a16:creationId xmlns:a16="http://schemas.microsoft.com/office/drawing/2014/main" id="{55D515C3-545D-28FA-30C6-835DD3167B6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6518" r="8267" b="-1"/>
          <a:stretch/>
        </p:blipFill>
        <p:spPr>
          <a:xfrm>
            <a:off x="-2285" y="10"/>
            <a:ext cx="9143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22960" y="325550"/>
            <a:ext cx="7543800" cy="3574778"/>
          </a:xfrm>
          <a:effectLst>
            <a:outerShdw blurRad="50800" dist="38100" dir="2700000" algn="tl" rotWithShape="0">
              <a:prstClr val="black">
                <a:alpha val="40000"/>
              </a:prstClr>
            </a:outerShdw>
          </a:effectLst>
        </p:spPr>
        <p:txBody>
          <a:bodyPr>
            <a:normAutofit/>
          </a:bodyPr>
          <a:lstStyle/>
          <a:p>
            <a:r>
              <a:rPr lang="es-MX" sz="4500" dirty="0"/>
              <a:t>Patrones de Diseño y Patrones de Arquitectura en Software</a:t>
            </a:r>
          </a:p>
        </p:txBody>
      </p:sp>
      <p:sp>
        <p:nvSpPr>
          <p:cNvPr id="3" name="Subtitle 2"/>
          <p:cNvSpPr>
            <a:spLocks noGrp="1"/>
          </p:cNvSpPr>
          <p:nvPr>
            <p:ph type="subTitle" idx="1"/>
          </p:nvPr>
        </p:nvSpPr>
        <p:spPr>
          <a:xfrm>
            <a:off x="825038" y="4072043"/>
            <a:ext cx="7543800" cy="1282707"/>
          </a:xfrm>
          <a:effectLst>
            <a:outerShdw blurRad="50800" dist="38100" dir="2700000" algn="tl" rotWithShape="0">
              <a:prstClr val="black">
                <a:alpha val="40000"/>
              </a:prstClr>
            </a:outerShdw>
          </a:effectLst>
        </p:spPr>
        <p:txBody>
          <a:bodyPr>
            <a:normAutofit/>
          </a:bodyPr>
          <a:lstStyle/>
          <a:p>
            <a:r>
              <a:rPr lang="es-CO" dirty="0">
                <a:solidFill>
                  <a:schemeClr val="tx1"/>
                </a:solidFill>
              </a:rPr>
              <a:t>Cornejo Macias Luis Fernando</a:t>
            </a:r>
          </a:p>
          <a:p>
            <a:r>
              <a:rPr lang="es-CO" dirty="0">
                <a:solidFill>
                  <a:schemeClr val="tx1"/>
                </a:solidFill>
              </a:rPr>
              <a:t>20/06/2024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2" y="1914808"/>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9858" y="1683756"/>
            <a:ext cx="2336449" cy="2396359"/>
          </a:xfrm>
        </p:spPr>
        <p:txBody>
          <a:bodyPr anchor="b">
            <a:normAutofit/>
          </a:bodyPr>
          <a:lstStyle/>
          <a:p>
            <a:pPr algn="r"/>
            <a:r>
              <a:rPr lang="es-CO" sz="3500">
                <a:solidFill>
                  <a:srgbClr val="FFFFFF"/>
                </a:solidFill>
              </a:rPr>
              <a:t>Conclusión</a:t>
            </a:r>
          </a:p>
        </p:txBody>
      </p:sp>
      <p:graphicFrame>
        <p:nvGraphicFramePr>
          <p:cNvPr id="5" name="Content Placeholder 2">
            <a:extLst>
              <a:ext uri="{FF2B5EF4-FFF2-40B4-BE49-F238E27FC236}">
                <a16:creationId xmlns:a16="http://schemas.microsoft.com/office/drawing/2014/main" id="{79A26D04-C3F2-2CB7-0661-740A9639CD1D}"/>
              </a:ext>
            </a:extLst>
          </p:cNvPr>
          <p:cNvGraphicFramePr>
            <a:graphicFrameLocks noGrp="1"/>
          </p:cNvGraphicFramePr>
          <p:nvPr>
            <p:ph idx="1"/>
            <p:extLst>
              <p:ext uri="{D42A27DB-BD31-4B8C-83A1-F6EECF244321}">
                <p14:modId xmlns:p14="http://schemas.microsoft.com/office/powerpoint/2010/main" val="1172762408"/>
              </p:ext>
            </p:extLst>
          </p:nvPr>
        </p:nvGraphicFramePr>
        <p:xfrm>
          <a:off x="3678789" y="750440"/>
          <a:ext cx="5000124"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s-CO" sz="3100">
                <a:solidFill>
                  <a:srgbClr val="FFFFFF"/>
                </a:solidFill>
              </a:rPr>
              <a:t>Introducción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591344"/>
            <a:ext cx="5179868" cy="5585619"/>
          </a:xfrm>
        </p:spPr>
        <p:txBody>
          <a:bodyPr anchor="ctr">
            <a:normAutofit/>
          </a:bodyPr>
          <a:lstStyle/>
          <a:p>
            <a:pPr>
              <a:lnSpc>
                <a:spcPct val="90000"/>
              </a:lnSpc>
            </a:pPr>
            <a:r>
              <a:rPr lang="es-MX" sz="3000" dirty="0"/>
              <a:t>El uso de patrones en el desarrollo de software aporta múltiples beneficios que van desde la mejora de la comunicación y la consistencia hasta la optimización del tiempo y la calidad del software. Los patrones de diseño son una herramienta valiosa para cualquier desarrollador que busca crear software robusto, mantenible y escalable.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6854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F460CEE-EEDA-9F51-547B-021C49DF6389}"/>
              </a:ext>
            </a:extLst>
          </p:cNvPr>
          <p:cNvPicPr>
            <a:picLocks noChangeAspect="1"/>
          </p:cNvPicPr>
          <p:nvPr/>
        </p:nvPicPr>
        <p:blipFill rotWithShape="1">
          <a:blip r:embed="rId2"/>
          <a:srcRect l="32241" r="35078" b="-1"/>
          <a:stretch/>
        </p:blipFill>
        <p:spPr>
          <a:xfrm>
            <a:off x="5976166" y="10"/>
            <a:ext cx="3167834" cy="6857990"/>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
        <p:nvSpPr>
          <p:cNvPr id="2" name="Title 1"/>
          <p:cNvSpPr>
            <a:spLocks noGrp="1"/>
          </p:cNvSpPr>
          <p:nvPr>
            <p:ph type="title"/>
          </p:nvPr>
        </p:nvSpPr>
        <p:spPr>
          <a:xfrm>
            <a:off x="852775" y="609600"/>
            <a:ext cx="5123391" cy="1322887"/>
          </a:xfrm>
        </p:spPr>
        <p:txBody>
          <a:bodyPr>
            <a:normAutofit/>
          </a:bodyPr>
          <a:lstStyle/>
          <a:p>
            <a:pPr>
              <a:lnSpc>
                <a:spcPct val="90000"/>
              </a:lnSpc>
            </a:pPr>
            <a:r>
              <a:rPr dirty="0" err="1"/>
              <a:t>Patrones</a:t>
            </a:r>
            <a:r>
              <a:rPr dirty="0"/>
              <a:t> de </a:t>
            </a:r>
            <a:r>
              <a:rPr dirty="0" err="1"/>
              <a:t>Diseño</a:t>
            </a:r>
            <a:r>
              <a:rPr dirty="0"/>
              <a:t> - </a:t>
            </a:r>
            <a:r>
              <a:rPr dirty="0" err="1"/>
              <a:t>Definición</a:t>
            </a:r>
            <a:endParaRPr lang="es-CO" dirty="0"/>
          </a:p>
        </p:txBody>
      </p:sp>
      <p:sp>
        <p:nvSpPr>
          <p:cNvPr id="3" name="Content Placeholder 2"/>
          <p:cNvSpPr>
            <a:spLocks noGrp="1"/>
          </p:cNvSpPr>
          <p:nvPr>
            <p:ph idx="1"/>
          </p:nvPr>
        </p:nvSpPr>
        <p:spPr>
          <a:xfrm>
            <a:off x="359000" y="2120950"/>
            <a:ext cx="5465728" cy="4234130"/>
          </a:xfrm>
        </p:spPr>
        <p:txBody>
          <a:bodyPr>
            <a:normAutofit/>
          </a:bodyPr>
          <a:lstStyle/>
          <a:p>
            <a:r>
              <a:rPr lang="es-MX" sz="2400" dirty="0"/>
              <a:t>¿Qué es un patrón de diseño?</a:t>
            </a:r>
          </a:p>
          <a:p>
            <a:pPr marL="400050" lvl="1" indent="0">
              <a:buNone/>
            </a:pPr>
            <a:r>
              <a:rPr lang="es-MX" sz="2400" dirty="0"/>
              <a:t>Técnicas para resolver problemas comunes en el desarrollo de software y otros ámbitos referentes al diseño de interacción o interfaces.</a:t>
            </a:r>
          </a:p>
          <a:p>
            <a:r>
              <a:rPr lang="es-MX" sz="2400" dirty="0"/>
              <a:t>Soluciones reutilizables para problemas comunes en el diseño de software.</a:t>
            </a:r>
          </a:p>
          <a:p>
            <a:r>
              <a:rPr lang="es-MX" sz="2400" dirty="0"/>
              <a:t>Describen cómo organizar clases y objetos para resolver problemas específicos.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Rompecabezas blanco con una pieza roja">
            <a:extLst>
              <a:ext uri="{FF2B5EF4-FFF2-40B4-BE49-F238E27FC236}">
                <a16:creationId xmlns:a16="http://schemas.microsoft.com/office/drawing/2014/main" id="{6E44AAA7-A9BA-6D23-4DAA-D4E24C8BCBC3}"/>
              </a:ext>
            </a:extLst>
          </p:cNvPr>
          <p:cNvPicPr>
            <a:picLocks noChangeAspect="1"/>
          </p:cNvPicPr>
          <p:nvPr/>
        </p:nvPicPr>
        <p:blipFill rotWithShape="1">
          <a:blip r:embed="rId2"/>
          <a:srcRect l="34161" r="32557"/>
          <a:stretch/>
        </p:blipFill>
        <p:spPr>
          <a:xfrm>
            <a:off x="20" y="-2"/>
            <a:ext cx="4057627"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7647" y="-1"/>
            <a:ext cx="508635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86487" y="405685"/>
            <a:ext cx="4098726" cy="1559301"/>
          </a:xfrm>
        </p:spPr>
        <p:txBody>
          <a:bodyPr>
            <a:normAutofit/>
          </a:bodyPr>
          <a:lstStyle/>
          <a:p>
            <a:r>
              <a:rPr lang="es-MX" sz="3500" dirty="0"/>
              <a:t>Ejemplo de Patrón de Diseño - </a:t>
            </a:r>
            <a:r>
              <a:rPr lang="es-MX" sz="3500" dirty="0" err="1"/>
              <a:t>Singleton</a:t>
            </a:r>
            <a:endParaRPr lang="es-MX" sz="3500" dirty="0"/>
          </a:p>
        </p:txBody>
      </p:sp>
      <p:sp>
        <p:nvSpPr>
          <p:cNvPr id="3" name="Content Placeholder 2"/>
          <p:cNvSpPr>
            <a:spLocks noGrp="1"/>
          </p:cNvSpPr>
          <p:nvPr>
            <p:ph idx="1"/>
          </p:nvPr>
        </p:nvSpPr>
        <p:spPr>
          <a:xfrm>
            <a:off x="4266447" y="2551176"/>
            <a:ext cx="4667241" cy="4078224"/>
          </a:xfrm>
        </p:spPr>
        <p:txBody>
          <a:bodyPr anchor="ctr">
            <a:normAutofit/>
          </a:bodyPr>
          <a:lstStyle/>
          <a:p>
            <a:r>
              <a:rPr lang="es-MX" sz="2000" dirty="0"/>
              <a:t>Definición del patrón </a:t>
            </a:r>
            <a:r>
              <a:rPr lang="es-MX" sz="2000" dirty="0" err="1"/>
              <a:t>Singleton</a:t>
            </a:r>
            <a:r>
              <a:rPr lang="es-MX" sz="2000" dirty="0"/>
              <a:t>:</a:t>
            </a:r>
          </a:p>
          <a:p>
            <a:pPr marL="400050" lvl="1" indent="0">
              <a:buNone/>
            </a:pPr>
            <a:r>
              <a:rPr lang="es-MX" sz="2000" dirty="0"/>
              <a:t>Es un patrón creacional que garantiza que una clase tenga una única instancia y proporciona un punto de acceso global a esa instancia. Es útil en situaciones donde se necesita exactamente un objeto para coordinar acciones en todo el sistema, como en el caso de administradores de configuración, conexiones de bases de datos o registros de eventos.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3356" y="1928731"/>
            <a:ext cx="3333749"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71525" y="1967266"/>
            <a:ext cx="1971675" cy="2547257"/>
          </a:xfrm>
          <a:noFill/>
        </p:spPr>
        <p:txBody>
          <a:bodyPr vert="horz" lIns="91440" tIns="45720" rIns="91440" bIns="45720" rtlCol="0" anchor="ctr">
            <a:normAutofit/>
          </a:bodyPr>
          <a:lstStyle/>
          <a:p>
            <a:pPr defTabSz="914400">
              <a:lnSpc>
                <a:spcPct val="90000"/>
              </a:lnSpc>
            </a:pPr>
            <a:r>
              <a:rPr lang="en-US" sz="3100" kern="1200">
                <a:solidFill>
                  <a:srgbClr val="FFFFFF"/>
                </a:solidFill>
                <a:latin typeface="+mj-lt"/>
                <a:ea typeface="+mj-ea"/>
                <a:cs typeface="+mj-cs"/>
              </a:rPr>
              <a:t>Código de Ejemplo en TypeScript - Singleton</a:t>
            </a:r>
          </a:p>
        </p:txBody>
      </p:sp>
      <p:pic>
        <p:nvPicPr>
          <p:cNvPr id="7" name="Picture 6">
            <a:extLst>
              <a:ext uri="{FF2B5EF4-FFF2-40B4-BE49-F238E27FC236}">
                <a16:creationId xmlns:a16="http://schemas.microsoft.com/office/drawing/2014/main" id="{EF130009-DB3E-55A7-FDFE-EE6317DEC714}"/>
              </a:ext>
            </a:extLst>
          </p:cNvPr>
          <p:cNvPicPr>
            <a:picLocks noChangeAspect="1"/>
          </p:cNvPicPr>
          <p:nvPr/>
        </p:nvPicPr>
        <p:blipFill>
          <a:blip r:embed="rId2"/>
          <a:stretch>
            <a:fillRect/>
          </a:stretch>
        </p:blipFill>
        <p:spPr>
          <a:xfrm>
            <a:off x="3582987" y="846351"/>
            <a:ext cx="5085525" cy="516296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04864"/>
            <a:ext cx="3485178" cy="1624520"/>
          </a:xfrm>
        </p:spPr>
        <p:txBody>
          <a:bodyPr anchor="ctr">
            <a:normAutofit/>
          </a:bodyPr>
          <a:lstStyle/>
          <a:p>
            <a:pPr>
              <a:lnSpc>
                <a:spcPct val="90000"/>
              </a:lnSpc>
            </a:pPr>
            <a:r>
              <a:rPr lang="es-CO" sz="3500"/>
              <a:t>Patrones de Arquitectura - Definición</a:t>
            </a:r>
          </a:p>
        </p:txBody>
      </p:sp>
      <p:sp>
        <p:nvSpPr>
          <p:cNvPr id="3" name="Content Placeholder 2"/>
          <p:cNvSpPr>
            <a:spLocks noGrp="1"/>
          </p:cNvSpPr>
          <p:nvPr>
            <p:ph idx="1"/>
          </p:nvPr>
        </p:nvSpPr>
        <p:spPr>
          <a:xfrm>
            <a:off x="223879" y="2496312"/>
            <a:ext cx="3991505" cy="3794760"/>
          </a:xfrm>
        </p:spPr>
        <p:txBody>
          <a:bodyPr anchor="ctr">
            <a:normAutofit/>
          </a:bodyPr>
          <a:lstStyle/>
          <a:p>
            <a:r>
              <a:rPr lang="es-MX" sz="2000" dirty="0"/>
              <a:t>¿Qué es un patrón de arquitectura?</a:t>
            </a:r>
          </a:p>
          <a:p>
            <a:pPr marL="400050" lvl="1" indent="0">
              <a:buNone/>
            </a:pPr>
            <a:r>
              <a:rPr lang="es-MX" sz="2000" dirty="0"/>
              <a:t>Soluciones a nivel macro para la organización de sistemas completos.</a:t>
            </a:r>
          </a:p>
          <a:p>
            <a:pPr marL="400050" lvl="1" indent="0">
              <a:buNone/>
            </a:pPr>
            <a:r>
              <a:rPr lang="es-MX" sz="2000" dirty="0"/>
              <a:t>Definen la estructura general de la aplicación y las responsabilidades de sus componentes principales.</a:t>
            </a:r>
          </a:p>
        </p:txBody>
      </p:sp>
      <p:pic>
        <p:nvPicPr>
          <p:cNvPr id="5" name="Picture 4" descr="Cubos conectados con una línea roja">
            <a:extLst>
              <a:ext uri="{FF2B5EF4-FFF2-40B4-BE49-F238E27FC236}">
                <a16:creationId xmlns:a16="http://schemas.microsoft.com/office/drawing/2014/main" id="{3253F77B-084E-A6C4-EDC6-DEF883498972}"/>
              </a:ext>
            </a:extLst>
          </p:cNvPr>
          <p:cNvPicPr>
            <a:picLocks noChangeAspect="1"/>
          </p:cNvPicPr>
          <p:nvPr/>
        </p:nvPicPr>
        <p:blipFill rotWithShape="1">
          <a:blip r:embed="rId2"/>
          <a:srcRect l="30019" r="18589" b="-1"/>
          <a:stretch/>
        </p:blipFill>
        <p:spPr>
          <a:xfrm>
            <a:off x="4572000" y="1"/>
            <a:ext cx="4577118" cy="6858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s-CO" sz="3400">
                <a:solidFill>
                  <a:srgbClr val="FFFFFF"/>
                </a:solidFill>
              </a:rPr>
              <a:t>Ejemplo de Patrón de Arquitectura - MVC</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591344"/>
            <a:ext cx="5179868" cy="5585619"/>
          </a:xfrm>
        </p:spPr>
        <p:txBody>
          <a:bodyPr anchor="ctr">
            <a:normAutofit/>
          </a:bodyPr>
          <a:lstStyle/>
          <a:p>
            <a:r>
              <a:rPr dirty="0" err="1"/>
              <a:t>Definición</a:t>
            </a:r>
            <a:r>
              <a:rPr dirty="0"/>
              <a:t> del </a:t>
            </a:r>
            <a:r>
              <a:rPr dirty="0" err="1"/>
              <a:t>patrón</a:t>
            </a:r>
            <a:r>
              <a:rPr dirty="0"/>
              <a:t> MVC:</a:t>
            </a:r>
          </a:p>
          <a:p>
            <a:pPr marL="400050" lvl="1" indent="0">
              <a:buNone/>
            </a:pPr>
            <a:r>
              <a:rPr dirty="0" err="1"/>
              <a:t>Separa</a:t>
            </a:r>
            <a:r>
              <a:rPr dirty="0"/>
              <a:t> la </a:t>
            </a:r>
            <a:r>
              <a:rPr dirty="0" err="1"/>
              <a:t>lógica</a:t>
            </a:r>
            <a:r>
              <a:rPr dirty="0"/>
              <a:t> de la </a:t>
            </a:r>
            <a:r>
              <a:rPr dirty="0" err="1"/>
              <a:t>aplicación</a:t>
            </a:r>
            <a:r>
              <a:rPr dirty="0"/>
              <a:t> </a:t>
            </a:r>
            <a:r>
              <a:rPr dirty="0" err="1"/>
              <a:t>en</a:t>
            </a:r>
            <a:r>
              <a:rPr dirty="0"/>
              <a:t> </a:t>
            </a:r>
            <a:r>
              <a:rPr dirty="0" err="1"/>
              <a:t>Modelo</a:t>
            </a:r>
            <a:r>
              <a:rPr dirty="0"/>
              <a:t>, Vista y </a:t>
            </a:r>
            <a:r>
              <a:rPr dirty="0" err="1"/>
              <a:t>Controlador</a:t>
            </a:r>
            <a:r>
              <a:rPr dirty="0"/>
              <a:t>.</a:t>
            </a:r>
          </a:p>
          <a:p>
            <a:pPr marL="400050" lvl="1" indent="0">
              <a:buNone/>
            </a:pPr>
            <a:r>
              <a:rPr dirty="0" err="1"/>
              <a:t>Facilita</a:t>
            </a:r>
            <a:r>
              <a:rPr dirty="0"/>
              <a:t> la </a:t>
            </a:r>
            <a:r>
              <a:rPr dirty="0" err="1"/>
              <a:t>separación</a:t>
            </a:r>
            <a:r>
              <a:rPr dirty="0"/>
              <a:t> de </a:t>
            </a:r>
            <a:r>
              <a:rPr dirty="0" err="1"/>
              <a:t>responsabilidades</a:t>
            </a:r>
            <a:r>
              <a:rPr dirty="0"/>
              <a:t> y </a:t>
            </a:r>
            <a:r>
              <a:rPr dirty="0" err="1"/>
              <a:t>mejora</a:t>
            </a:r>
            <a:r>
              <a:rPr dirty="0"/>
              <a:t> la </a:t>
            </a:r>
            <a:r>
              <a:rPr dirty="0" err="1"/>
              <a:t>mantenibilidad</a:t>
            </a:r>
            <a:r>
              <a:rPr dirty="0"/>
              <a:t> del </a:t>
            </a:r>
            <a:r>
              <a:rPr dirty="0" err="1"/>
              <a:t>código</a:t>
            </a:r>
            <a:r>
              <a:rPr dirty="0"/>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7F1AF47-AE98-4034-BD91-1976FA4D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8EC0EE2B-2029-48DD-893D-F528E651B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2900" y="8482"/>
            <a:ext cx="2676207"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45AE1D08-1ED1-4F59-B42F-4D8EA33DC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Rectangle 23">
            <a:extLst>
              <a:ext uri="{FF2B5EF4-FFF2-40B4-BE49-F238E27FC236}">
                <a16:creationId xmlns:a16="http://schemas.microsoft.com/office/drawing/2014/main" id="{9A79B912-88EA-4640-BDEB-51B3B11A0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4123" y="3164497"/>
            <a:ext cx="4355594" cy="3030557"/>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6635" y="2862471"/>
            <a:ext cx="2281352" cy="2907802"/>
          </a:xfrm>
        </p:spPr>
        <p:txBody>
          <a:bodyPr vert="horz" lIns="91440" tIns="45720" rIns="91440" bIns="45720" rtlCol="0" anchor="t">
            <a:normAutofit/>
          </a:bodyPr>
          <a:lstStyle/>
          <a:p>
            <a:pPr algn="l" defTabSz="914400">
              <a:lnSpc>
                <a:spcPct val="90000"/>
              </a:lnSpc>
            </a:pPr>
            <a:r>
              <a:rPr lang="en-US" sz="3500">
                <a:solidFill>
                  <a:srgbClr val="FFFFFF"/>
                </a:solidFill>
              </a:rPr>
              <a:t>Código de Ejemplo en TypeScript - MVC</a:t>
            </a:r>
          </a:p>
        </p:txBody>
      </p:sp>
      <p:pic>
        <p:nvPicPr>
          <p:cNvPr id="11" name="Picture 10">
            <a:extLst>
              <a:ext uri="{FF2B5EF4-FFF2-40B4-BE49-F238E27FC236}">
                <a16:creationId xmlns:a16="http://schemas.microsoft.com/office/drawing/2014/main" id="{187F6D8E-6E26-61C1-A2DA-95EB739171CF}"/>
              </a:ext>
            </a:extLst>
          </p:cNvPr>
          <p:cNvPicPr>
            <a:picLocks noChangeAspect="1"/>
          </p:cNvPicPr>
          <p:nvPr/>
        </p:nvPicPr>
        <p:blipFill>
          <a:blip r:embed="rId2"/>
          <a:stretch>
            <a:fillRect/>
          </a:stretch>
        </p:blipFill>
        <p:spPr>
          <a:xfrm>
            <a:off x="3374267" y="3191256"/>
            <a:ext cx="4160389" cy="3671542"/>
          </a:xfrm>
          <a:prstGeom prst="rect">
            <a:avLst/>
          </a:prstGeom>
        </p:spPr>
      </p:pic>
      <p:pic>
        <p:nvPicPr>
          <p:cNvPr id="9" name="Picture 8">
            <a:extLst>
              <a:ext uri="{FF2B5EF4-FFF2-40B4-BE49-F238E27FC236}">
                <a16:creationId xmlns:a16="http://schemas.microsoft.com/office/drawing/2014/main" id="{EFF0FA26-B4C4-1A0F-C255-D921B471EEF2}"/>
              </a:ext>
            </a:extLst>
          </p:cNvPr>
          <p:cNvPicPr>
            <a:picLocks noChangeAspect="1"/>
          </p:cNvPicPr>
          <p:nvPr/>
        </p:nvPicPr>
        <p:blipFill>
          <a:blip r:embed="rId3"/>
          <a:stretch>
            <a:fillRect/>
          </a:stretch>
        </p:blipFill>
        <p:spPr>
          <a:xfrm>
            <a:off x="3371853" y="1692105"/>
            <a:ext cx="5354110" cy="1499151"/>
          </a:xfrm>
          <a:prstGeom prst="rect">
            <a:avLst/>
          </a:prstGeom>
        </p:spPr>
      </p:pic>
      <p:pic>
        <p:nvPicPr>
          <p:cNvPr id="7" name="Picture 6">
            <a:extLst>
              <a:ext uri="{FF2B5EF4-FFF2-40B4-BE49-F238E27FC236}">
                <a16:creationId xmlns:a16="http://schemas.microsoft.com/office/drawing/2014/main" id="{AF7BFCC3-998A-9EC6-59F9-29448AAF3F48}"/>
              </a:ext>
            </a:extLst>
          </p:cNvPr>
          <p:cNvPicPr>
            <a:picLocks noChangeAspect="1"/>
          </p:cNvPicPr>
          <p:nvPr/>
        </p:nvPicPr>
        <p:blipFill>
          <a:blip r:embed="rId4"/>
          <a:stretch>
            <a:fillRect/>
          </a:stretch>
        </p:blipFill>
        <p:spPr>
          <a:xfrm>
            <a:off x="3376405" y="265176"/>
            <a:ext cx="5334317" cy="142692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2" y="1914808"/>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9858" y="1683756"/>
            <a:ext cx="2336449" cy="2396359"/>
          </a:xfrm>
        </p:spPr>
        <p:txBody>
          <a:bodyPr anchor="b">
            <a:normAutofit/>
          </a:bodyPr>
          <a:lstStyle/>
          <a:p>
            <a:pPr algn="r">
              <a:lnSpc>
                <a:spcPct val="90000"/>
              </a:lnSpc>
            </a:pPr>
            <a:r>
              <a:rPr lang="es-MX" sz="3000">
                <a:solidFill>
                  <a:srgbClr val="FFFFFF"/>
                </a:solidFill>
              </a:rPr>
              <a:t>Comparación entre Patrones de Diseño y Arquitectura</a:t>
            </a:r>
          </a:p>
        </p:txBody>
      </p:sp>
      <p:graphicFrame>
        <p:nvGraphicFramePr>
          <p:cNvPr id="5" name="Content Placeholder 2">
            <a:extLst>
              <a:ext uri="{FF2B5EF4-FFF2-40B4-BE49-F238E27FC236}">
                <a16:creationId xmlns:a16="http://schemas.microsoft.com/office/drawing/2014/main" id="{47DD027B-1FA0-EE26-94D9-266DC3ACEFA1}"/>
              </a:ext>
            </a:extLst>
          </p:cNvPr>
          <p:cNvGraphicFramePr>
            <a:graphicFrameLocks noGrp="1"/>
          </p:cNvGraphicFramePr>
          <p:nvPr>
            <p:ph idx="1"/>
            <p:extLst>
              <p:ext uri="{D42A27DB-BD31-4B8C-83A1-F6EECF244321}">
                <p14:modId xmlns:p14="http://schemas.microsoft.com/office/powerpoint/2010/main" val="1606234422"/>
              </p:ext>
            </p:extLst>
          </p:nvPr>
        </p:nvGraphicFramePr>
        <p:xfrm>
          <a:off x="3678789" y="750440"/>
          <a:ext cx="5000124"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TotalTime>
  <Words>374</Words>
  <Application>Microsoft Office PowerPoint</Application>
  <PresentationFormat>On-screen Show (4:3)</PresentationFormat>
  <Paragraphs>35</Paragraphs>
  <Slides>10</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Arial</vt:lpstr>
      <vt:lpstr>Calibri</vt:lpstr>
      <vt:lpstr>Office Theme</vt:lpstr>
      <vt:lpstr>Patrones de Diseño y Patrones de Arquitectura en Software</vt:lpstr>
      <vt:lpstr>Introducción</vt:lpstr>
      <vt:lpstr>Patrones de Diseño - Definición</vt:lpstr>
      <vt:lpstr>Ejemplo de Patrón de Diseño - Singleton</vt:lpstr>
      <vt:lpstr>Código de Ejemplo en TypeScript - Singleton</vt:lpstr>
      <vt:lpstr>Patrones de Arquitectura - Definición</vt:lpstr>
      <vt:lpstr>Ejemplo de Patrón de Arquitectura - MVC</vt:lpstr>
      <vt:lpstr>Código de Ejemplo en TypeScript - MVC</vt:lpstr>
      <vt:lpstr>Comparación entre Patrones de Diseño y Arquitectura</vt:lpstr>
      <vt:lpstr>Conclusión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Luis Cornejo</cp:lastModifiedBy>
  <cp:revision>2</cp:revision>
  <dcterms:created xsi:type="dcterms:W3CDTF">2013-01-27T09:14:16Z</dcterms:created>
  <dcterms:modified xsi:type="dcterms:W3CDTF">2024-06-20T05:56:26Z</dcterms:modified>
  <cp:category/>
</cp:coreProperties>
</file>

<file path=docProps/thumbnail.jpeg>
</file>